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362" r:id="rId3"/>
    <p:sldId id="377" r:id="rId4"/>
    <p:sldId id="320" r:id="rId5"/>
    <p:sldId id="364" r:id="rId6"/>
    <p:sldId id="384" r:id="rId7"/>
    <p:sldId id="386" r:id="rId8"/>
    <p:sldId id="390" r:id="rId9"/>
    <p:sldId id="392" r:id="rId10"/>
    <p:sldId id="385" r:id="rId11"/>
    <p:sldId id="387" r:id="rId12"/>
    <p:sldId id="391" r:id="rId13"/>
    <p:sldId id="398" r:id="rId14"/>
    <p:sldId id="405" r:id="rId15"/>
    <p:sldId id="399" r:id="rId16"/>
    <p:sldId id="407" r:id="rId17"/>
    <p:sldId id="402" r:id="rId18"/>
    <p:sldId id="400" r:id="rId19"/>
    <p:sldId id="406" r:id="rId20"/>
    <p:sldId id="418" r:id="rId21"/>
    <p:sldId id="401" r:id="rId22"/>
    <p:sldId id="415" r:id="rId23"/>
    <p:sldId id="414" r:id="rId24"/>
    <p:sldId id="403" r:id="rId25"/>
    <p:sldId id="408" r:id="rId26"/>
    <p:sldId id="412" r:id="rId27"/>
    <p:sldId id="404" r:id="rId28"/>
    <p:sldId id="413" r:id="rId29"/>
    <p:sldId id="410" r:id="rId30"/>
    <p:sldId id="411" r:id="rId31"/>
    <p:sldId id="417" r:id="rId32"/>
    <p:sldId id="420" r:id="rId33"/>
    <p:sldId id="379" r:id="rId34"/>
    <p:sldId id="421" r:id="rId35"/>
    <p:sldId id="422" r:id="rId36"/>
    <p:sldId id="423" r:id="rId37"/>
    <p:sldId id="424" r:id="rId38"/>
    <p:sldId id="419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8" autoAdjust="0"/>
    <p:restoredTop sz="76846" autoAdjust="0"/>
  </p:normalViewPr>
  <p:slideViewPr>
    <p:cSldViewPr snapToGrid="0" snapToObjects="1">
      <p:cViewPr>
        <p:scale>
          <a:sx n="75" d="100"/>
          <a:sy n="75" d="100"/>
        </p:scale>
        <p:origin x="-1736" y="-152"/>
      </p:cViewPr>
      <p:guideLst>
        <p:guide orient="horz" pos="2160"/>
        <p:guide pos="2880"/>
      </p:guideLst>
    </p:cSldViewPr>
  </p:slideViewPr>
  <p:notesTextViewPr>
    <p:cViewPr>
      <p:scale>
        <a:sx n="215" d="100"/>
        <a:sy n="21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Relationship Id="rId2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image" Target="../media/image14.emf"/><Relationship Id="rId2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Relationship Id="rId2" Type="http://schemas.openxmlformats.org/officeDocument/2006/relationships/image" Target="../media/image2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Relationship Id="rId2" Type="http://schemas.openxmlformats.org/officeDocument/2006/relationships/image" Target="../media/image32.emf"/><Relationship Id="rId3" Type="http://schemas.openxmlformats.org/officeDocument/2006/relationships/image" Target="../media/image33.emf"/></Relationships>
</file>

<file path=ppt/media/image1.png>
</file>

<file path=ppt/media/image12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9.png>
</file>

<file path=ppt/media/image3.png>
</file>

<file path=ppt/media/image30.png>
</file>

<file path=ppt/media/image34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80927-E9E3-7C48-80EB-AAE24C8117D4}" type="datetimeFigureOut">
              <a:rPr lang="en-US" smtClean="0"/>
              <a:t>4/20/18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81DEFD-CE48-CC4D-AB21-E4939754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87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</a:t>
            </a:r>
            <a:r>
              <a:rPr lang="en-US" dirty="0" err="1" smtClean="0"/>
              <a:t>Bodea</a:t>
            </a:r>
            <a:r>
              <a:rPr lang="en-US" dirty="0" smtClean="0"/>
              <a:t> and Ferguson “The Theory</a:t>
            </a:r>
            <a:r>
              <a:rPr lang="en-US" baseline="0" dirty="0" smtClean="0"/>
              <a:t> of Pricing Analytics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81DEFD-CE48-CC4D-AB21-E4939754CFA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51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86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504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45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6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978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59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6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03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08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28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76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51594-978C-9440-A34E-DB61F72C7D4A}" type="datetimeFigureOut">
              <a:rPr lang="en-US" smtClean="0"/>
              <a:t>4/20/18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1D7D1-86FE-CD44-881B-FC9DE46E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367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4" Type="http://schemas.openxmlformats.org/officeDocument/2006/relationships/image" Target="../media/image9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4" Type="http://schemas.openxmlformats.org/officeDocument/2006/relationships/image" Target="../media/image10.emf"/><Relationship Id="rId5" Type="http://schemas.openxmlformats.org/officeDocument/2006/relationships/image" Target="../media/image12.png"/><Relationship Id="rId6" Type="http://schemas.openxmlformats.org/officeDocument/2006/relationships/package" Target="../embeddings/Microsoft_Word_Document5.docx"/><Relationship Id="rId7" Type="http://schemas.openxmlformats.org/officeDocument/2006/relationships/image" Target="../media/image11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4" Type="http://schemas.openxmlformats.org/officeDocument/2006/relationships/image" Target="../media/image13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emf"/><Relationship Id="rId12" Type="http://schemas.openxmlformats.org/officeDocument/2006/relationships/package" Target="../embeddings/Microsoft_Word_Document11.docx"/><Relationship Id="rId13" Type="http://schemas.openxmlformats.org/officeDocument/2006/relationships/image" Target="../media/image17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4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package" Target="../embeddings/Microsoft_Word_Document7.docx"/><Relationship Id="rId6" Type="http://schemas.openxmlformats.org/officeDocument/2006/relationships/image" Target="../media/image14.emf"/><Relationship Id="rId7" Type="http://schemas.openxmlformats.org/officeDocument/2006/relationships/package" Target="../embeddings/Microsoft_Word_Document8.docx"/><Relationship Id="rId8" Type="http://schemas.openxmlformats.org/officeDocument/2006/relationships/package" Target="../embeddings/Microsoft_Word_Document9.docx"/><Relationship Id="rId9" Type="http://schemas.openxmlformats.org/officeDocument/2006/relationships/image" Target="../media/image15.emf"/><Relationship Id="rId10" Type="http://schemas.openxmlformats.org/officeDocument/2006/relationships/package" Target="../embeddings/Microsoft_Word_Document10.docx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.docx"/><Relationship Id="rId4" Type="http://schemas.openxmlformats.org/officeDocument/2006/relationships/image" Target="../media/image22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lab.research.google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package" Target="../embeddings/Microsoft_Word_Document13.docx"/><Relationship Id="rId5" Type="http://schemas.openxmlformats.org/officeDocument/2006/relationships/image" Target="../media/image27.emf"/><Relationship Id="rId6" Type="http://schemas.openxmlformats.org/officeDocument/2006/relationships/package" Target="../embeddings/Microsoft_Word_Document14.docx"/><Relationship Id="rId7" Type="http://schemas.openxmlformats.org/officeDocument/2006/relationships/image" Target="../media/image28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package" Target="../embeddings/Microsoft_Word_Document15.docx"/><Relationship Id="rId5" Type="http://schemas.openxmlformats.org/officeDocument/2006/relationships/image" Target="../media/image31.emf"/><Relationship Id="rId6" Type="http://schemas.openxmlformats.org/officeDocument/2006/relationships/package" Target="../embeddings/Microsoft_Word_Document16.docx"/><Relationship Id="rId7" Type="http://schemas.openxmlformats.org/officeDocument/2006/relationships/image" Target="../media/image32.emf"/><Relationship Id="rId8" Type="http://schemas.openxmlformats.org/officeDocument/2006/relationships/package" Target="../embeddings/Microsoft_Word_Document17.docx"/><Relationship Id="rId9" Type="http://schemas.openxmlformats.org/officeDocument/2006/relationships/image" Target="../media/image33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8.docx"/><Relationship Id="rId4" Type="http://schemas.openxmlformats.org/officeDocument/2006/relationships/image" Target="../media/image28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4" Type="http://schemas.openxmlformats.org/officeDocument/2006/relationships/image" Target="../media/image35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.docx"/><Relationship Id="rId4" Type="http://schemas.openxmlformats.org/officeDocument/2006/relationships/image" Target="../media/image36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8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7755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Garamond"/>
                <a:cs typeface="Garamond"/>
              </a:rPr>
              <a:t/>
            </a:r>
            <a:br>
              <a:rPr lang="en-US" b="1" dirty="0" smtClean="0">
                <a:latin typeface="Garamond"/>
                <a:cs typeface="Garamond"/>
              </a:rPr>
            </a:br>
            <a:r>
              <a:rPr lang="en-US" b="1" dirty="0" smtClean="0">
                <a:latin typeface="Garamond"/>
                <a:cs typeface="Garamond"/>
              </a:rPr>
              <a:t>Non-Linear Programming</a:t>
            </a:r>
            <a:br>
              <a:rPr lang="en-US" b="1" dirty="0" smtClean="0">
                <a:latin typeface="Garamond"/>
                <a:cs typeface="Garamond"/>
              </a:rPr>
            </a:br>
            <a:endParaRPr lang="en-US" b="1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9468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latin typeface="Garamond"/>
                <a:cs typeface="Garamond"/>
              </a:rPr>
              <a:t>Remember Cobb-Douglas from Prasad’s Class</a:t>
            </a:r>
            <a:endParaRPr lang="en-US" sz="3200" b="1" dirty="0">
              <a:latin typeface="Garamond"/>
              <a:cs typeface="Garamond"/>
            </a:endParaRP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6721951"/>
              </p:ext>
            </p:extLst>
          </p:nvPr>
        </p:nvGraphicFramePr>
        <p:xfrm>
          <a:off x="457200" y="1820334"/>
          <a:ext cx="8572500" cy="315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" name="Document" r:id="rId3" imgW="6858000" imgH="2527300" progId="Word.Document.12">
                  <p:embed/>
                </p:oleObj>
              </mc:Choice>
              <mc:Fallback>
                <p:oleObj name="Document" r:id="rId3" imgW="6858000" imgH="2527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820334"/>
                        <a:ext cx="8572500" cy="315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2473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latin typeface="Garamond"/>
                <a:cs typeface="Garamond"/>
              </a:rPr>
              <a:t>Optimality Conditions: </a:t>
            </a:r>
            <a:r>
              <a:rPr lang="en-US" sz="3200" b="1" dirty="0" smtClean="0">
                <a:solidFill>
                  <a:srgbClr val="FF0000"/>
                </a:solidFill>
                <a:latin typeface="Garamond"/>
                <a:cs typeface="Garamond"/>
              </a:rPr>
              <a:t>Unconstrained Problems</a:t>
            </a:r>
            <a:endParaRPr lang="en-US" sz="3200" b="1" dirty="0">
              <a:solidFill>
                <a:srgbClr val="FF0000"/>
              </a:solidFill>
              <a:latin typeface="Garamond"/>
              <a:cs typeface="Garamond"/>
            </a:endParaRP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5275336"/>
              </p:ext>
            </p:extLst>
          </p:nvPr>
        </p:nvGraphicFramePr>
        <p:xfrm>
          <a:off x="2276475" y="1909763"/>
          <a:ext cx="5041900" cy="4948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5" name="Document" r:id="rId3" imgW="6858000" imgH="6731000" progId="Word.Document.12">
                  <p:embed/>
                </p:oleObj>
              </mc:Choice>
              <mc:Fallback>
                <p:oleObj name="Document" r:id="rId3" imgW="6858000" imgH="6731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76475" y="1909763"/>
                        <a:ext cx="5041900" cy="4948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9798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Pricing  </a:t>
            </a:r>
            <a:endParaRPr lang="en-US" b="1" dirty="0">
              <a:latin typeface="Garamond"/>
              <a:cs typeface="Garamond"/>
            </a:endParaRP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86219"/>
              </p:ext>
            </p:extLst>
          </p:nvPr>
        </p:nvGraphicFramePr>
        <p:xfrm>
          <a:off x="0" y="1417638"/>
          <a:ext cx="4696283" cy="39912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55" name="Document" r:id="rId3" imgW="6858000" imgH="5829300" progId="Word.Document.12">
                  <p:embed/>
                </p:oleObj>
              </mc:Choice>
              <mc:Fallback>
                <p:oleObj name="Document" r:id="rId3" imgW="6858000" imgH="5829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417638"/>
                        <a:ext cx="4696283" cy="39912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 descr="profit functio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018" y="2032000"/>
            <a:ext cx="4422982" cy="2677378"/>
          </a:xfrm>
          <a:prstGeom prst="rect">
            <a:avLst/>
          </a:prstGeom>
        </p:spPr>
      </p:pic>
      <p:graphicFrame>
        <p:nvGraphicFramePr>
          <p:cNvPr id="9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7673073"/>
              </p:ext>
            </p:extLst>
          </p:nvPr>
        </p:nvGraphicFramePr>
        <p:xfrm>
          <a:off x="-175155" y="6042555"/>
          <a:ext cx="95250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56" name="Document" r:id="rId6" imgW="6858000" imgH="342900" progId="Word.Document.12">
                  <p:embed/>
                </p:oleObj>
              </mc:Choice>
              <mc:Fallback>
                <p:oleObj name="Document" r:id="rId6" imgW="6858000" imgH="342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75155" y="6042555"/>
                        <a:ext cx="9525000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2773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Garamond"/>
                <a:cs typeface="Garamond"/>
              </a:rPr>
              <a:t>Willingness-to-Pay (WTP)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600200"/>
            <a:ext cx="9076266" cy="4929188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Garamond"/>
                <a:cs typeface="Garamond"/>
              </a:rPr>
              <a:t>Price response functions clearly arise as a result of customer behavior and in particular customers’ willingness-to-pay. We need to make assumptions to model the impact of price on demand</a:t>
            </a:r>
          </a:p>
          <a:p>
            <a:pPr marL="0" indent="0">
              <a:buNone/>
            </a:pPr>
            <a:endParaRPr lang="en-US" sz="2800" dirty="0" smtClean="0">
              <a:latin typeface="Garamond"/>
              <a:cs typeface="Garamond"/>
            </a:endParaRPr>
          </a:p>
          <a:p>
            <a:pPr lvl="1"/>
            <a:r>
              <a:rPr lang="en-US" sz="2000" dirty="0" smtClean="0">
                <a:latin typeface="Garamond"/>
                <a:cs typeface="Garamond"/>
              </a:rPr>
              <a:t>Given a market of size M, we assume that </a:t>
            </a:r>
            <a:r>
              <a:rPr lang="en-US" sz="2000" dirty="0">
                <a:latin typeface="Garamond"/>
                <a:cs typeface="Garamond"/>
              </a:rPr>
              <a:t>p</a:t>
            </a:r>
            <a:r>
              <a:rPr lang="en-US" sz="2000" dirty="0" smtClean="0">
                <a:latin typeface="Garamond"/>
                <a:cs typeface="Garamond"/>
              </a:rPr>
              <a:t>otential customers each have a maximum willingness to pay for a product of w(p)</a:t>
            </a:r>
          </a:p>
          <a:p>
            <a:pPr lvl="1"/>
            <a:r>
              <a:rPr lang="en-US" sz="2000" dirty="0" smtClean="0">
                <a:latin typeface="Garamond"/>
                <a:cs typeface="Garamond"/>
              </a:rPr>
              <a:t>The WTP of a given customer could be higher or lower than the market price</a:t>
            </a:r>
          </a:p>
          <a:p>
            <a:pPr lvl="1"/>
            <a:r>
              <a:rPr lang="en-US" sz="2000" dirty="0" smtClean="0">
                <a:latin typeface="Garamond"/>
                <a:cs typeface="Garamond"/>
              </a:rPr>
              <a:t>The WTP has a known probability distribution </a:t>
            </a:r>
          </a:p>
          <a:p>
            <a:pPr algn="ctr"/>
            <a:endParaRPr lang="en-US" sz="2400" b="1" dirty="0">
              <a:solidFill>
                <a:srgbClr val="FF0000"/>
              </a:solidFill>
              <a:latin typeface="Garamond"/>
              <a:cs typeface="Garamond"/>
            </a:endParaRPr>
          </a:p>
          <a:p>
            <a:pPr marL="0" indent="0" algn="ctr"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Garamond"/>
                <a:cs typeface="Garamond"/>
              </a:rPr>
              <a:t>What is captured by the notion of probability distribution here?</a:t>
            </a:r>
            <a:endParaRPr lang="en-US" sz="2400" b="1" dirty="0">
              <a:solidFill>
                <a:srgbClr val="FF0000"/>
              </a:solidFill>
              <a:latin typeface="Garamond"/>
              <a:cs typeface="Garamond"/>
            </a:endParaRPr>
          </a:p>
          <a:p>
            <a:pPr lvl="1"/>
            <a:endParaRPr lang="en-US" sz="2400" dirty="0" smtClean="0">
              <a:latin typeface="Garamond"/>
              <a:cs typeface="Garamond"/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2356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Probability Distribution?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aramond"/>
                <a:cs typeface="Garamond"/>
              </a:rPr>
              <a:t>The WTP’s probability density function can come from survey data (e.g., conjoint analysis)</a:t>
            </a:r>
          </a:p>
          <a:p>
            <a:r>
              <a:rPr lang="en-US" dirty="0" smtClean="0">
                <a:latin typeface="Garamond"/>
                <a:cs typeface="Garamond"/>
              </a:rPr>
              <a:t>It can also be estimated from market data given some assumptions 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We will see that later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For now, we will assume that </a:t>
            </a:r>
            <a:endParaRPr lang="en-US" dirty="0">
              <a:latin typeface="Garamond"/>
              <a:cs typeface="Garamond"/>
            </a:endParaRPr>
          </a:p>
        </p:txBody>
      </p:sp>
      <p:graphicFrame>
        <p:nvGraphicFramePr>
          <p:cNvPr id="4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934282"/>
              </p:ext>
            </p:extLst>
          </p:nvPr>
        </p:nvGraphicFramePr>
        <p:xfrm>
          <a:off x="-380644" y="5026025"/>
          <a:ext cx="9524644" cy="9853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3" name="Document" r:id="rId3" imgW="6858000" imgH="711200" progId="Word.Document.12">
                  <p:embed/>
                </p:oleObj>
              </mc:Choice>
              <mc:Fallback>
                <p:oleObj name="Document" r:id="rId3" imgW="6858000" imgH="711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380644" y="5026025"/>
                        <a:ext cx="9524644" cy="9853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7072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Garamond"/>
                <a:cs typeface="Garamond"/>
              </a:rPr>
              <a:t>Normal Willingness-to-Pay Distribution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7" name="Content Placeholder 6" descr="normal distribution.png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176" b="-37176"/>
          <a:stretch>
            <a:fillRect/>
          </a:stretch>
        </p:blipFill>
        <p:spPr/>
      </p:pic>
      <p:pic>
        <p:nvPicPr>
          <p:cNvPr id="8" name="Content Placeholder 7" descr="Demand Function.png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267" b="-36267"/>
          <a:stretch>
            <a:fillRect/>
          </a:stretch>
        </p:blipFill>
        <p:spPr/>
      </p:pic>
      <p:graphicFrame>
        <p:nvGraphicFramePr>
          <p:cNvPr id="9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0724176"/>
              </p:ext>
            </p:extLst>
          </p:nvPr>
        </p:nvGraphicFramePr>
        <p:xfrm>
          <a:off x="218017" y="5028672"/>
          <a:ext cx="46958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1" name="Document" r:id="rId5" imgW="6858000" imgH="698500" progId="Word.Document.12">
                  <p:embed/>
                </p:oleObj>
              </mc:Choice>
              <mc:Fallback>
                <p:oleObj name="Document" r:id="rId5" imgW="6858000" imgH="698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8017" y="5028672"/>
                        <a:ext cx="46958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3588883"/>
              </p:ext>
            </p:extLst>
          </p:nvPr>
        </p:nvGraphicFramePr>
        <p:xfrm>
          <a:off x="4561417" y="5028672"/>
          <a:ext cx="46958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2" name="Document" r:id="rId7" imgW="6858000" imgH="698500" progId="Word.Document.12">
                  <p:embed/>
                </p:oleObj>
              </mc:Choice>
              <mc:Fallback>
                <p:oleObj name="Document" r:id="rId7" imgW="6858000" imgH="698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61417" y="5028672"/>
                        <a:ext cx="46958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2691347"/>
              </p:ext>
            </p:extLst>
          </p:nvPr>
        </p:nvGraphicFramePr>
        <p:xfrm>
          <a:off x="-1977496" y="3403072"/>
          <a:ext cx="46958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3" name="Document" r:id="rId8" imgW="6858000" imgH="698500" progId="Word.Document.12">
                  <p:embed/>
                </p:oleObj>
              </mc:Choice>
              <mc:Fallback>
                <p:oleObj name="Document" r:id="rId8" imgW="6858000" imgH="698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1977496" y="3403072"/>
                        <a:ext cx="46958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1568989"/>
              </p:ext>
            </p:extLst>
          </p:nvPr>
        </p:nvGraphicFramePr>
        <p:xfrm>
          <a:off x="5410200" y="2262188"/>
          <a:ext cx="4695825" cy="23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4" name="Document" r:id="rId10" imgW="6858000" imgH="342900" progId="Word.Document.12">
                  <p:embed/>
                </p:oleObj>
              </mc:Choice>
              <mc:Fallback>
                <p:oleObj name="Document" r:id="rId10" imgW="6858000" imgH="342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10200" y="2262188"/>
                        <a:ext cx="4695825" cy="234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370490"/>
              </p:ext>
            </p:extLst>
          </p:nvPr>
        </p:nvGraphicFramePr>
        <p:xfrm>
          <a:off x="-663926" y="5728231"/>
          <a:ext cx="6092281" cy="6302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5" name="Document" r:id="rId12" imgW="6858000" imgH="711200" progId="Word.Document.12">
                  <p:embed/>
                </p:oleObj>
              </mc:Choice>
              <mc:Fallback>
                <p:oleObj name="Document" r:id="rId12" imgW="6858000" imgH="711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-663926" y="5728231"/>
                        <a:ext cx="6092281" cy="6302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8109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Codes for Figures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5" name="Content Placeholder 4" descr="code normal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0752" b="-70752"/>
          <a:stretch>
            <a:fillRect/>
          </a:stretch>
        </p:blipFill>
        <p:spPr/>
      </p:pic>
      <p:pic>
        <p:nvPicPr>
          <p:cNvPr id="6" name="Content Placeholder 5" descr="code demand curve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7881" b="-978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76641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Formally</a:t>
            </a:r>
            <a:endParaRPr lang="en-US" b="1" dirty="0">
              <a:latin typeface="Garamond"/>
              <a:cs typeface="Garamond"/>
            </a:endParaRPr>
          </a:p>
        </p:txBody>
      </p:sp>
      <p:graphicFrame>
        <p:nvGraphicFramePr>
          <p:cNvPr id="4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9488896"/>
              </p:ext>
            </p:extLst>
          </p:nvPr>
        </p:nvGraphicFramePr>
        <p:xfrm>
          <a:off x="1585913" y="1147763"/>
          <a:ext cx="6480175" cy="547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8" name="Document" r:id="rId3" imgW="6858000" imgH="5791200" progId="Word.Document.12">
                  <p:embed/>
                </p:oleObj>
              </mc:Choice>
              <mc:Fallback>
                <p:oleObj name="Document" r:id="rId3" imgW="6858000" imgH="5791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5913" y="1147763"/>
                        <a:ext cx="6480175" cy="547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1155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Garamond"/>
                <a:cs typeface="Garamond"/>
              </a:rPr>
              <a:t>Profit Function under </a:t>
            </a:r>
            <a:r>
              <a:rPr lang="en-US" b="1" dirty="0" err="1" smtClean="0">
                <a:latin typeface="Garamond"/>
                <a:cs typeface="Garamond"/>
              </a:rPr>
              <a:t>Probit</a:t>
            </a:r>
            <a:r>
              <a:rPr lang="en-US" b="1" dirty="0" smtClean="0">
                <a:latin typeface="Garamond"/>
                <a:cs typeface="Garamond"/>
              </a:rPr>
              <a:t> Model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5" name="Content Placeholder 4" descr="profit probit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606" b="-33606"/>
          <a:stretch>
            <a:fillRect/>
          </a:stretch>
        </p:blipFill>
        <p:spPr/>
      </p:pic>
      <p:pic>
        <p:nvPicPr>
          <p:cNvPr id="6" name="Content Placeholder 5" descr="code profit function figure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9018" b="-1190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222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Optimal Price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7" name="Content Placeholder 6" descr="profit optimizati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811" b="-138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85385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Google </a:t>
            </a:r>
            <a:r>
              <a:rPr lang="en-US" b="1" dirty="0" err="1" smtClean="0">
                <a:latin typeface="Garamond"/>
                <a:cs typeface="Garamond"/>
              </a:rPr>
              <a:t>Colab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aramond"/>
                <a:cs typeface="Garamond"/>
              </a:rPr>
              <a:t>If you </a:t>
            </a:r>
            <a:r>
              <a:rPr lang="en-US" dirty="0">
                <a:latin typeface="Garamond"/>
                <a:cs typeface="Garamond"/>
              </a:rPr>
              <a:t>are using </a:t>
            </a:r>
            <a:endParaRPr lang="en-US" dirty="0" smtClean="0">
              <a:latin typeface="Garamond"/>
              <a:cs typeface="Garamond"/>
            </a:endParaRPr>
          </a:p>
          <a:p>
            <a:pPr lvl="1"/>
            <a:r>
              <a:rPr lang="en-US" dirty="0" smtClean="0">
                <a:latin typeface="Garamond"/>
                <a:cs typeface="Garamond"/>
                <a:hlinkClick r:id="rId2"/>
              </a:rPr>
              <a:t>https</a:t>
            </a:r>
            <a:r>
              <a:rPr lang="en-US" dirty="0">
                <a:latin typeface="Garamond"/>
                <a:cs typeface="Garamond"/>
                <a:hlinkClick r:id="rId2"/>
              </a:rPr>
              <a:t>://</a:t>
            </a:r>
            <a:r>
              <a:rPr lang="en-US" dirty="0" smtClean="0">
                <a:latin typeface="Garamond"/>
                <a:cs typeface="Garamond"/>
                <a:hlinkClick r:id="rId2"/>
              </a:rPr>
              <a:t>colab.research.google.com</a:t>
            </a:r>
            <a:endParaRPr lang="en-US" dirty="0" smtClean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  <a:p>
            <a:r>
              <a:rPr lang="en-US" dirty="0" smtClean="0">
                <a:latin typeface="Garamond"/>
                <a:cs typeface="Garamond"/>
              </a:rPr>
              <a:t>Please install CVXOPT and CVXPY  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Just type  (in the notebook on </a:t>
            </a:r>
            <a:r>
              <a:rPr lang="en-US" dirty="0" err="1" smtClean="0">
                <a:latin typeface="Garamond"/>
                <a:cs typeface="Garamond"/>
              </a:rPr>
              <a:t>Colab</a:t>
            </a:r>
            <a:r>
              <a:rPr lang="en-US" dirty="0" smtClean="0">
                <a:latin typeface="Garamond"/>
                <a:cs typeface="Garamond"/>
              </a:rPr>
              <a:t>)</a:t>
            </a:r>
          </a:p>
          <a:p>
            <a:pPr marL="914400" lvl="2" indent="0">
              <a:buNone/>
            </a:pPr>
            <a:r>
              <a:rPr lang="en-US" dirty="0">
                <a:latin typeface="Garamond"/>
                <a:cs typeface="Garamond"/>
              </a:rPr>
              <a:t>!pip install </a:t>
            </a:r>
            <a:r>
              <a:rPr lang="en-US" dirty="0" err="1" smtClean="0">
                <a:latin typeface="Garamond"/>
                <a:cs typeface="Garamond"/>
              </a:rPr>
              <a:t>cvxopt</a:t>
            </a:r>
            <a:endParaRPr lang="en-US" dirty="0" smtClean="0">
              <a:latin typeface="Garamond"/>
              <a:cs typeface="Garamond"/>
            </a:endParaRPr>
          </a:p>
          <a:p>
            <a:pPr marL="914400" lvl="2" indent="0">
              <a:buNone/>
            </a:pPr>
            <a:r>
              <a:rPr lang="en-US" dirty="0" smtClean="0">
                <a:latin typeface="Garamond"/>
                <a:cs typeface="Garamond"/>
              </a:rPr>
              <a:t>!</a:t>
            </a:r>
            <a:r>
              <a:rPr lang="en-US" dirty="0">
                <a:latin typeface="Garamond"/>
                <a:cs typeface="Garamond"/>
              </a:rPr>
              <a:t>pip install </a:t>
            </a:r>
            <a:r>
              <a:rPr lang="en-US" dirty="0" err="1">
                <a:latin typeface="Garamond"/>
                <a:cs typeface="Garamond"/>
              </a:rPr>
              <a:t>cvxpy</a:t>
            </a:r>
            <a:endParaRPr lang="en-US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264083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Recall: Pricing Analytics Process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4" name="Content Placeholder 3" descr="Pricing Analytics Process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5" b="-525"/>
          <a:stretch>
            <a:fillRect/>
          </a:stretch>
        </p:blipFill>
        <p:spPr/>
      </p:pic>
      <p:sp>
        <p:nvSpPr>
          <p:cNvPr id="8" name="Rectangle 7"/>
          <p:cNvSpPr/>
          <p:nvPr/>
        </p:nvSpPr>
        <p:spPr>
          <a:xfrm>
            <a:off x="3305832" y="1753665"/>
            <a:ext cx="1079901" cy="540802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08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Pricing with Two Segments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11" name="Content Placeholder 10" descr="two segments.png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051" b="-34051"/>
          <a:stretch>
            <a:fillRect/>
          </a:stretch>
        </p:blipFill>
        <p:spPr/>
      </p:pic>
      <p:graphicFrame>
        <p:nvGraphicFramePr>
          <p:cNvPr id="13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6027752"/>
              </p:ext>
            </p:extLst>
          </p:nvPr>
        </p:nvGraphicFramePr>
        <p:xfrm>
          <a:off x="-175155" y="6042555"/>
          <a:ext cx="95250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8" name="Document" r:id="rId4" imgW="6858000" imgH="342900" progId="Word.Document.12">
                  <p:embed/>
                </p:oleObj>
              </mc:Choice>
              <mc:Fallback>
                <p:oleObj name="Document" r:id="rId4" imgW="6858000" imgH="342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75155" y="6042555"/>
                        <a:ext cx="9525000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4676515"/>
              </p:ext>
            </p:extLst>
          </p:nvPr>
        </p:nvGraphicFramePr>
        <p:xfrm>
          <a:off x="4865158" y="2624666"/>
          <a:ext cx="5525117" cy="2298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9" name="Document" r:id="rId6" imgW="6858000" imgH="2857500" progId="Word.Document.12">
                  <p:embed/>
                </p:oleObj>
              </mc:Choice>
              <mc:Fallback>
                <p:oleObj name="Document" r:id="rId6" imgW="6858000" imgH="2857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65158" y="2624666"/>
                        <a:ext cx="5525117" cy="2298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616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Code for Previous Figure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12" name="Content Placeholder 11" descr="code two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352" b="-43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304875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Demand Functions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7" name="Content Placeholder 6" descr="two demand function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225" r="-10225"/>
          <a:stretch>
            <a:fillRect/>
          </a:stretch>
        </p:blipFill>
        <p:spPr/>
      </p:pic>
      <p:graphicFrame>
        <p:nvGraphicFramePr>
          <p:cNvPr id="8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7917261"/>
              </p:ext>
            </p:extLst>
          </p:nvPr>
        </p:nvGraphicFramePr>
        <p:xfrm>
          <a:off x="3054350" y="2009775"/>
          <a:ext cx="46958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1" name="Document" r:id="rId4" imgW="6858000" imgH="711200" progId="Word.Document.12">
                  <p:embed/>
                </p:oleObj>
              </mc:Choice>
              <mc:Fallback>
                <p:oleObj name="Document" r:id="rId4" imgW="6858000" imgH="711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54350" y="2009775"/>
                        <a:ext cx="46958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447372"/>
              </p:ext>
            </p:extLst>
          </p:nvPr>
        </p:nvGraphicFramePr>
        <p:xfrm>
          <a:off x="3206750" y="5328708"/>
          <a:ext cx="46958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2" name="Document" r:id="rId6" imgW="6858000" imgH="711200" progId="Word.Document.12">
                  <p:embed/>
                </p:oleObj>
              </mc:Choice>
              <mc:Fallback>
                <p:oleObj name="Document" r:id="rId6" imgW="6858000" imgH="711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06750" y="5328708"/>
                        <a:ext cx="46958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6868403"/>
              </p:ext>
            </p:extLst>
          </p:nvPr>
        </p:nvGraphicFramePr>
        <p:xfrm>
          <a:off x="3528484" y="4321175"/>
          <a:ext cx="46958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3" name="Document" r:id="rId8" imgW="6858000" imgH="711200" progId="Word.Document.12">
                  <p:embed/>
                </p:oleObj>
              </mc:Choice>
              <mc:Fallback>
                <p:oleObj name="Document" r:id="rId8" imgW="6858000" imgH="711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28484" y="4321175"/>
                        <a:ext cx="4695825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2487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Garamond"/>
                <a:cs typeface="Garamond"/>
              </a:rPr>
              <a:t>Optimal Price with Two Segments</a:t>
            </a:r>
            <a:endParaRPr lang="en-US" b="1" dirty="0">
              <a:latin typeface="Garamond"/>
              <a:cs typeface="Garamond"/>
            </a:endParaRPr>
          </a:p>
        </p:txBody>
      </p:sp>
      <p:graphicFrame>
        <p:nvGraphicFramePr>
          <p:cNvPr id="9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4341706"/>
              </p:ext>
            </p:extLst>
          </p:nvPr>
        </p:nvGraphicFramePr>
        <p:xfrm>
          <a:off x="1808692" y="1824038"/>
          <a:ext cx="5525117" cy="2298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5" name="Document" r:id="rId3" imgW="6858000" imgH="2857500" progId="Word.Document.12">
                  <p:embed/>
                </p:oleObj>
              </mc:Choice>
              <mc:Fallback>
                <p:oleObj name="Document" r:id="rId3" imgW="6858000" imgH="2857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08692" y="1824038"/>
                        <a:ext cx="5525117" cy="2298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1611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Garamond"/>
                <a:cs typeface="Garamond"/>
              </a:rPr>
              <a:t>Optimal Prices with Two Segment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90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What are we doing?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aramond"/>
                <a:cs typeface="Garamond"/>
              </a:rPr>
              <a:t>Having different prices for different segments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What is the name of this practice?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How would you implement that in practice?</a:t>
            </a:r>
            <a:endParaRPr lang="en-US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0393002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Price </a:t>
            </a:r>
            <a:r>
              <a:rPr lang="mr-IN" b="1" dirty="0" smtClean="0">
                <a:latin typeface="Garamond"/>
                <a:cs typeface="Garamond"/>
              </a:rPr>
              <a:t>…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Table for sensitivity analysis to be created during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0565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Implementation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aramond"/>
                <a:cs typeface="Garamond"/>
              </a:rPr>
              <a:t>Price discrimination is profitable, but profit improvements depend on the level of heterogeneity in the market</a:t>
            </a:r>
          </a:p>
          <a:p>
            <a:pPr marL="0" indent="0">
              <a:buNone/>
            </a:pPr>
            <a:endParaRPr lang="en-US" dirty="0" smtClean="0">
              <a:latin typeface="Garamond"/>
              <a:cs typeface="Garamond"/>
            </a:endParaRPr>
          </a:p>
          <a:p>
            <a:r>
              <a:rPr lang="en-US" dirty="0" smtClean="0">
                <a:latin typeface="Garamond"/>
                <a:cs typeface="Garamond"/>
              </a:rPr>
              <a:t>How would you implement that in practice?</a:t>
            </a:r>
            <a:endParaRPr lang="en-US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3853422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From Utility to </a:t>
            </a:r>
            <a:r>
              <a:rPr lang="en-US" b="1" dirty="0" err="1" smtClean="0">
                <a:latin typeface="Garamond"/>
                <a:cs typeface="Garamond"/>
              </a:rPr>
              <a:t>Probit</a:t>
            </a:r>
            <a:r>
              <a:rPr lang="en-US" b="1" dirty="0" smtClean="0">
                <a:latin typeface="Garamond"/>
                <a:cs typeface="Garamond"/>
              </a:rPr>
              <a:t> Models</a:t>
            </a:r>
            <a:endParaRPr lang="en-US" b="1" dirty="0">
              <a:latin typeface="Garamond"/>
              <a:cs typeface="Garamond"/>
            </a:endParaRP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114611"/>
              </p:ext>
            </p:extLst>
          </p:nvPr>
        </p:nvGraphicFramePr>
        <p:xfrm>
          <a:off x="2116138" y="1509713"/>
          <a:ext cx="4872037" cy="5214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7" name="Document" r:id="rId3" imgW="6858000" imgH="7340600" progId="Word.Document.12">
                  <p:embed/>
                </p:oleObj>
              </mc:Choice>
              <mc:Fallback>
                <p:oleObj name="Document" r:id="rId3" imgW="6858000" imgH="7340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6138" y="1509713"/>
                        <a:ext cx="4872037" cy="5214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4182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Business Trivia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aramond"/>
                <a:cs typeface="Garamond"/>
              </a:rPr>
              <a:t>What are the differences between: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Fixed costs vs. variable costs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Economies of scale vs. Economies of scope</a:t>
            </a:r>
            <a:endParaRPr lang="en-US" dirty="0">
              <a:latin typeface="Garamond"/>
              <a:cs typeface="Garamond"/>
            </a:endParaRPr>
          </a:p>
          <a:p>
            <a:pPr lvl="1"/>
            <a:endParaRPr lang="en-US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0674299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Garamond"/>
                <a:cs typeface="Garamond"/>
              </a:rPr>
              <a:t>Probit</a:t>
            </a:r>
            <a:r>
              <a:rPr lang="en-US" b="1" dirty="0" smtClean="0">
                <a:latin typeface="Garamond"/>
                <a:cs typeface="Garamond"/>
              </a:rPr>
              <a:t> Estimation</a:t>
            </a:r>
            <a:endParaRPr lang="en-US" b="1" dirty="0">
              <a:latin typeface="Garamond"/>
              <a:cs typeface="Garamond"/>
            </a:endParaRP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7396841"/>
              </p:ext>
            </p:extLst>
          </p:nvPr>
        </p:nvGraphicFramePr>
        <p:xfrm>
          <a:off x="2274888" y="1729317"/>
          <a:ext cx="4489450" cy="4789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2" name="Document" r:id="rId3" imgW="6858000" imgH="7315200" progId="Word.Document.12">
                  <p:embed/>
                </p:oleObj>
              </mc:Choice>
              <mc:Fallback>
                <p:oleObj name="Document" r:id="rId3" imgW="6858000" imgH="7315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74888" y="1729317"/>
                        <a:ext cx="4489450" cy="4789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39457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Other Applications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Garamond"/>
                <a:cs typeface="Garamond"/>
              </a:rPr>
              <a:t>We modeled a discrete choice and investigated how this would drive price decision</a:t>
            </a:r>
          </a:p>
          <a:p>
            <a:r>
              <a:rPr lang="en-US" sz="2800" dirty="0" smtClean="0">
                <a:latin typeface="Garamond"/>
                <a:cs typeface="Garamond"/>
              </a:rPr>
              <a:t>You can make the model more richer (more complicated) by</a:t>
            </a:r>
            <a:endParaRPr lang="en-US" sz="2400" dirty="0" smtClean="0">
              <a:latin typeface="Garamond"/>
              <a:cs typeface="Garamond"/>
            </a:endParaRPr>
          </a:p>
          <a:p>
            <a:pPr lvl="1"/>
            <a:r>
              <a:rPr lang="en-US" sz="2400" dirty="0" smtClean="0">
                <a:latin typeface="Garamond"/>
                <a:cs typeface="Garamond"/>
              </a:rPr>
              <a:t>Including more variables, e.g., advertising</a:t>
            </a:r>
          </a:p>
          <a:p>
            <a:pPr lvl="1"/>
            <a:r>
              <a:rPr lang="en-US" sz="2400" dirty="0" smtClean="0">
                <a:latin typeface="Garamond"/>
                <a:cs typeface="Garamond"/>
              </a:rPr>
              <a:t>Other type of decision, e.g., donation, signing-up</a:t>
            </a:r>
          </a:p>
          <a:p>
            <a:pPr lvl="1"/>
            <a:r>
              <a:rPr lang="en-US" sz="2400" dirty="0" smtClean="0">
                <a:latin typeface="Garamond"/>
                <a:cs typeface="Garamond"/>
              </a:rPr>
              <a:t>Having more than one choice, e.g., multi brand models</a:t>
            </a:r>
          </a:p>
          <a:p>
            <a:pPr lvl="1"/>
            <a:r>
              <a:rPr lang="en-US" sz="2400" dirty="0" smtClean="0">
                <a:latin typeface="Garamond"/>
                <a:cs typeface="Garamond"/>
              </a:rPr>
              <a:t>Enriching the behavior, e.g., make it dynamic</a:t>
            </a:r>
            <a:endParaRPr lang="en-US" sz="2400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2722016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Portfolio Optimization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4" name="Content Placeholder 3" descr="portfolio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913" r="-289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381010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Algorithms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aramond"/>
                <a:cs typeface="Garamond"/>
              </a:rPr>
              <a:t>Look at chapters 9 to 11 in </a:t>
            </a:r>
            <a:r>
              <a:rPr lang="en-US" i="1" dirty="0" smtClean="0">
                <a:latin typeface="Garamond"/>
                <a:cs typeface="Garamond"/>
              </a:rPr>
              <a:t>Convex Optimization </a:t>
            </a:r>
            <a:r>
              <a:rPr lang="en-US" dirty="0" smtClean="0">
                <a:latin typeface="Garamond"/>
                <a:cs typeface="Garamond"/>
              </a:rPr>
              <a:t>by Boyd and </a:t>
            </a:r>
            <a:r>
              <a:rPr lang="en-US" dirty="0" err="1" smtClean="0">
                <a:latin typeface="Garamond"/>
                <a:cs typeface="Garamond"/>
              </a:rPr>
              <a:t>Vandenberghe</a:t>
            </a:r>
            <a:endParaRPr lang="en-US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029506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Amazon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25400" y="1417638"/>
            <a:ext cx="9118600" cy="32131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aramond"/>
                <a:cs typeface="Garamond"/>
              </a:rPr>
              <a:t>In </a:t>
            </a:r>
            <a:r>
              <a:rPr lang="en-US" dirty="0">
                <a:latin typeface="Garamond"/>
                <a:cs typeface="Garamond"/>
              </a:rPr>
              <a:t>the last </a:t>
            </a:r>
            <a:r>
              <a:rPr lang="en-US" dirty="0" smtClean="0">
                <a:latin typeface="Garamond"/>
                <a:cs typeface="Garamond"/>
              </a:rPr>
              <a:t>few years</a:t>
            </a:r>
            <a:r>
              <a:rPr lang="en-US" dirty="0">
                <a:latin typeface="Garamond"/>
                <a:cs typeface="Garamond"/>
              </a:rPr>
              <a:t>, due to the expansion of the services such as </a:t>
            </a:r>
            <a:r>
              <a:rPr lang="en-US" i="1" dirty="0" smtClean="0">
                <a:latin typeface="Garamond"/>
                <a:cs typeface="Garamond"/>
              </a:rPr>
              <a:t>Amazon Prime </a:t>
            </a:r>
            <a:r>
              <a:rPr lang="en-US" dirty="0">
                <a:latin typeface="Garamond"/>
                <a:cs typeface="Garamond"/>
              </a:rPr>
              <a:t>and </a:t>
            </a:r>
            <a:r>
              <a:rPr lang="en-US" i="1" dirty="0" smtClean="0">
                <a:latin typeface="Garamond"/>
                <a:cs typeface="Garamond"/>
              </a:rPr>
              <a:t>Amazon </a:t>
            </a:r>
            <a:r>
              <a:rPr lang="en-US" i="1" dirty="0">
                <a:latin typeface="Garamond"/>
                <a:cs typeface="Garamond"/>
              </a:rPr>
              <a:t>Prime </a:t>
            </a:r>
            <a:r>
              <a:rPr lang="en-US" i="1" dirty="0" smtClean="0">
                <a:latin typeface="Garamond"/>
                <a:cs typeface="Garamond"/>
              </a:rPr>
              <a:t>Now</a:t>
            </a:r>
            <a:r>
              <a:rPr lang="en-US" dirty="0" smtClean="0">
                <a:latin typeface="Garamond"/>
                <a:cs typeface="Garamond"/>
              </a:rPr>
              <a:t>, </a:t>
            </a:r>
            <a:r>
              <a:rPr lang="en-US" dirty="0">
                <a:latin typeface="Garamond"/>
                <a:cs typeface="Garamond"/>
              </a:rPr>
              <a:t>the importance of effectively selecting the location of </a:t>
            </a:r>
            <a:r>
              <a:rPr lang="en-US" dirty="0" smtClean="0">
                <a:latin typeface="Garamond"/>
                <a:cs typeface="Garamond"/>
              </a:rPr>
              <a:t>new warehouses </a:t>
            </a:r>
            <a:r>
              <a:rPr lang="en-US" dirty="0">
                <a:latin typeface="Garamond"/>
                <a:cs typeface="Garamond"/>
              </a:rPr>
              <a:t>and/or choosing the right local warehouse to work with has dramatically increased</a:t>
            </a:r>
          </a:p>
        </p:txBody>
      </p:sp>
      <p:pic>
        <p:nvPicPr>
          <p:cNvPr id="7" name="Content Placeholder 6" descr="Fulfillment_by_Amazon_Map.jp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6338" b="-66338"/>
          <a:stretch>
            <a:fillRect/>
          </a:stretch>
        </p:blipFill>
        <p:spPr>
          <a:xfrm>
            <a:off x="2310955" y="1856300"/>
            <a:ext cx="5924995" cy="6640001"/>
          </a:xfrm>
        </p:spPr>
      </p:pic>
    </p:spTree>
    <p:extLst>
      <p:ext uri="{BB962C8B-B14F-4D97-AF65-F5344CB8AC3E}">
        <p14:creationId xmlns:p14="http://schemas.microsoft.com/office/powerpoint/2010/main" val="1245179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"/>
            <a:ext cx="8229600" cy="452596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Garamond"/>
                <a:cs typeface="Garamond"/>
              </a:rPr>
              <a:t>Because of the emerging demand, Amazon decided to start new warehouses in the Gulf Coast. </a:t>
            </a:r>
            <a:r>
              <a:rPr lang="en-US" sz="2000" dirty="0" smtClean="0">
                <a:latin typeface="Garamond"/>
                <a:cs typeface="Garamond"/>
              </a:rPr>
              <a:t>Based on </a:t>
            </a:r>
            <a:r>
              <a:rPr lang="en-US" sz="2000" dirty="0">
                <a:latin typeface="Garamond"/>
                <a:cs typeface="Garamond"/>
              </a:rPr>
              <a:t>their studies, four potential locations for warehouses have been identified, each of which having </a:t>
            </a:r>
            <a:r>
              <a:rPr lang="en-US" sz="2000" dirty="0" smtClean="0">
                <a:latin typeface="Garamond"/>
                <a:cs typeface="Garamond"/>
              </a:rPr>
              <a:t>a specific </a:t>
            </a:r>
            <a:r>
              <a:rPr lang="en-US" sz="2000" dirty="0">
                <a:latin typeface="Garamond"/>
                <a:cs typeface="Garamond"/>
              </a:rPr>
              <a:t>capacity and also a specific average cost-per-unit for shipping to any of the five Gulf </a:t>
            </a:r>
            <a:r>
              <a:rPr lang="en-US" sz="2000" dirty="0" smtClean="0">
                <a:latin typeface="Garamond"/>
                <a:cs typeface="Garamond"/>
              </a:rPr>
              <a:t>Coast states</a:t>
            </a:r>
            <a:r>
              <a:rPr lang="en-US" sz="2000" dirty="0">
                <a:latin typeface="Garamond"/>
                <a:cs typeface="Garamond"/>
              </a:rPr>
              <a:t>. The capacity of each warehouse and its operating cost, in addition to the average cost-per-</a:t>
            </a:r>
            <a:r>
              <a:rPr lang="en-US" sz="2000" dirty="0" smtClean="0">
                <a:latin typeface="Garamond"/>
                <a:cs typeface="Garamond"/>
              </a:rPr>
              <a:t>unit for </a:t>
            </a:r>
            <a:r>
              <a:rPr lang="en-US" sz="2000" dirty="0">
                <a:latin typeface="Garamond"/>
                <a:cs typeface="Garamond"/>
              </a:rPr>
              <a:t>shipping a product to any of the states are given in </a:t>
            </a:r>
            <a:r>
              <a:rPr lang="en-US" sz="2000" dirty="0" smtClean="0">
                <a:latin typeface="Garamond"/>
                <a:cs typeface="Garamond"/>
              </a:rPr>
              <a:t>below, as well as demand from each state.</a:t>
            </a:r>
            <a:endParaRPr lang="en-US" sz="2000" dirty="0">
              <a:latin typeface="Garamond"/>
              <a:cs typeface="Garamond"/>
            </a:endParaRPr>
          </a:p>
        </p:txBody>
      </p:sp>
      <p:pic>
        <p:nvPicPr>
          <p:cNvPr id="4" name="Picture 3" descr="table amz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6200"/>
            <a:ext cx="9144000" cy="1622705"/>
          </a:xfrm>
          <a:prstGeom prst="rect">
            <a:avLst/>
          </a:prstGeom>
        </p:spPr>
      </p:pic>
      <p:pic>
        <p:nvPicPr>
          <p:cNvPr id="5" name="Picture 4" descr="Amazon tbl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0100"/>
            <a:ext cx="9144000" cy="136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269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Questions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aramond"/>
                <a:cs typeface="Garamond"/>
              </a:rPr>
              <a:t>What is the minimal total cost for Amazon’s supply chain?</a:t>
            </a:r>
          </a:p>
          <a:p>
            <a:endParaRPr lang="en-US" dirty="0" smtClean="0">
              <a:latin typeface="Garamond"/>
              <a:cs typeface="Garamond"/>
            </a:endParaRPr>
          </a:p>
          <a:p>
            <a:r>
              <a:rPr lang="en-US" dirty="0" smtClean="0">
                <a:latin typeface="Garamond"/>
                <a:cs typeface="Garamond"/>
              </a:rPr>
              <a:t>Which warehouses should Amazon operate?</a:t>
            </a:r>
          </a:p>
          <a:p>
            <a:endParaRPr lang="en-US" dirty="0" smtClean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  <a:p>
            <a:pPr marL="0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 smtClean="0">
              <a:latin typeface="Garamond"/>
              <a:cs typeface="Garamond"/>
            </a:endParaRPr>
          </a:p>
        </p:txBody>
      </p:sp>
      <p:pic>
        <p:nvPicPr>
          <p:cNvPr id="4" name="Picture 3" descr="inde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526" y="4902200"/>
            <a:ext cx="2516224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131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Objective Function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6" name="Content Placeholder 5" descr="objective function retailing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021" b="-153021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So what’s the solution?</a:t>
            </a:r>
            <a:endParaRPr lang="en-US" b="1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518105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Next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/>
                <a:cs typeface="Garamond"/>
              </a:rPr>
              <a:t>D</a:t>
            </a:r>
            <a:r>
              <a:rPr lang="en-US" dirty="0" smtClean="0">
                <a:latin typeface="Garamond"/>
                <a:cs typeface="Garamond"/>
              </a:rPr>
              <a:t>uality </a:t>
            </a:r>
          </a:p>
          <a:p>
            <a:r>
              <a:rPr lang="en-US" dirty="0" smtClean="0">
                <a:latin typeface="Garamond"/>
                <a:cs typeface="Garamond"/>
              </a:rPr>
              <a:t>Optimality conditions with constraints</a:t>
            </a:r>
            <a:endParaRPr lang="en-US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592018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Agenda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66667" cy="50546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aramond"/>
                <a:cs typeface="Garamond"/>
              </a:rPr>
              <a:t>Non</a:t>
            </a:r>
            <a:r>
              <a:rPr lang="en-US" dirty="0" smtClean="0">
                <a:latin typeface="Garamond"/>
                <a:cs typeface="Garamond"/>
              </a:rPr>
              <a:t>-Linear Programming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Some theoretical elements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Pricing strategy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Portfolio Optimization</a:t>
            </a:r>
          </a:p>
          <a:p>
            <a:r>
              <a:rPr lang="en-US" dirty="0">
                <a:latin typeface="Garamond"/>
                <a:cs typeface="Garamond"/>
              </a:rPr>
              <a:t>Recall from Last Week: Online Retailing</a:t>
            </a:r>
          </a:p>
          <a:p>
            <a:pPr marL="0" indent="0">
              <a:buNone/>
            </a:pPr>
            <a:endParaRPr lang="en-US" dirty="0">
              <a:latin typeface="Garamond"/>
              <a:cs typeface="Garamond"/>
            </a:endParaRPr>
          </a:p>
          <a:p>
            <a:pPr lvl="1"/>
            <a:endParaRPr lang="en-US" dirty="0" smtClean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125732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Non Linear Programming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5" name="Content Placeholder 4" descr="Fig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6460" b="-46460"/>
          <a:stretch>
            <a:fillRect/>
          </a:stretch>
        </p:blipFill>
        <p:spPr/>
      </p:pic>
      <p:sp>
        <p:nvSpPr>
          <p:cNvPr id="3" name="Rectangle 2"/>
          <p:cNvSpPr/>
          <p:nvPr/>
        </p:nvSpPr>
        <p:spPr>
          <a:xfrm>
            <a:off x="457200" y="3606790"/>
            <a:ext cx="8229599" cy="440266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89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latin typeface="Garamond"/>
                <a:cs typeface="Garamond"/>
              </a:rPr>
              <a:t>Linear </a:t>
            </a:r>
            <a:r>
              <a:rPr lang="en-US" sz="3600" b="1" dirty="0" err="1" smtClean="0">
                <a:latin typeface="Garamond"/>
                <a:cs typeface="Garamond"/>
              </a:rPr>
              <a:t>vs</a:t>
            </a:r>
            <a:r>
              <a:rPr lang="en-US" sz="3600" b="1" dirty="0" smtClean="0">
                <a:latin typeface="Garamond"/>
                <a:cs typeface="Garamond"/>
              </a:rPr>
              <a:t> Non-Linear Optimization</a:t>
            </a:r>
            <a:endParaRPr lang="en-US" sz="3600" b="1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Garamond"/>
                <a:cs typeface="Garamond"/>
              </a:rPr>
              <a:t>I</a:t>
            </a:r>
            <a:r>
              <a:rPr lang="en-US" sz="3000" dirty="0" smtClean="0">
                <a:latin typeface="Garamond"/>
                <a:cs typeface="Garamond"/>
              </a:rPr>
              <a:t>mportant assumptions behind linear optimization</a:t>
            </a:r>
          </a:p>
          <a:p>
            <a:pPr lvl="1"/>
            <a:r>
              <a:rPr lang="en-US" sz="2600" dirty="0" smtClean="0">
                <a:latin typeface="Garamond"/>
                <a:cs typeface="Garamond"/>
              </a:rPr>
              <a:t>Constant return to scale</a:t>
            </a:r>
          </a:p>
          <a:p>
            <a:pPr lvl="1"/>
            <a:r>
              <a:rPr lang="en-US" sz="2600" dirty="0" smtClean="0">
                <a:latin typeface="Garamond"/>
                <a:cs typeface="Garamond"/>
              </a:rPr>
              <a:t>No interactions between decision variables</a:t>
            </a:r>
          </a:p>
          <a:p>
            <a:pPr lvl="1"/>
            <a:r>
              <a:rPr lang="en-US" sz="2600" dirty="0" smtClean="0">
                <a:latin typeface="Garamond"/>
                <a:cs typeface="Garamond"/>
              </a:rPr>
              <a:t>No threshold effects</a:t>
            </a:r>
          </a:p>
          <a:p>
            <a:r>
              <a:rPr lang="en-US" sz="3000" dirty="0" smtClean="0">
                <a:latin typeface="Garamond"/>
                <a:cs typeface="Garamond"/>
              </a:rPr>
              <a:t>In many situations these assumptions are violated</a:t>
            </a:r>
          </a:p>
          <a:p>
            <a:pPr lvl="1"/>
            <a:r>
              <a:rPr lang="en-US" sz="2600" dirty="0">
                <a:latin typeface="Garamond"/>
                <a:cs typeface="Garamond"/>
              </a:rPr>
              <a:t>Non constant marginal returns</a:t>
            </a:r>
          </a:p>
          <a:p>
            <a:pPr lvl="1"/>
            <a:r>
              <a:rPr lang="en-US" sz="2600" dirty="0" smtClean="0">
                <a:latin typeface="Garamond"/>
                <a:cs typeface="Garamond"/>
              </a:rPr>
              <a:t>Interactions </a:t>
            </a:r>
            <a:r>
              <a:rPr lang="en-US" sz="2600" dirty="0">
                <a:latin typeface="Garamond"/>
                <a:cs typeface="Garamond"/>
              </a:rPr>
              <a:t>effects</a:t>
            </a:r>
          </a:p>
          <a:p>
            <a:pPr lvl="1"/>
            <a:r>
              <a:rPr lang="en-US" sz="2600" dirty="0">
                <a:latin typeface="Garamond"/>
                <a:cs typeface="Garamond"/>
              </a:rPr>
              <a:t>Threshold effects</a:t>
            </a:r>
          </a:p>
          <a:p>
            <a:r>
              <a:rPr lang="en-US" sz="3000" dirty="0" smtClean="0">
                <a:latin typeface="Garamond"/>
                <a:cs typeface="Garamond"/>
              </a:rPr>
              <a:t>Solution: Non-Linear optimization</a:t>
            </a:r>
          </a:p>
          <a:p>
            <a:pPr lvl="1"/>
            <a:r>
              <a:rPr lang="en-US" sz="2600" dirty="0" smtClean="0">
                <a:latin typeface="Garamond"/>
                <a:cs typeface="Garamond"/>
              </a:rPr>
              <a:t>I sill rely on the idea of convexity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180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Garamond"/>
                <a:cs typeface="Garamond"/>
              </a:rPr>
              <a:t>Visually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8" name="Content Placeholder 7" descr="LP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780" r="-10780"/>
          <a:stretch>
            <a:fillRect/>
          </a:stretch>
        </p:blipFill>
        <p:spPr>
          <a:xfrm>
            <a:off x="457199" y="1600200"/>
            <a:ext cx="4504267" cy="5047825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convex P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557" y="1417638"/>
            <a:ext cx="4567676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01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/>
                <a:cs typeface="Garamond"/>
              </a:rPr>
              <a:t>Non Linear Effects</a:t>
            </a:r>
            <a:endParaRPr lang="en-US" b="1" dirty="0">
              <a:latin typeface="Garamond"/>
              <a:cs typeface="Garamond"/>
            </a:endParaRPr>
          </a:p>
        </p:txBody>
      </p:sp>
      <p:pic>
        <p:nvPicPr>
          <p:cNvPr id="6" name="Content Placeholder 5" descr="convex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2832" b="-22832"/>
          <a:stretch>
            <a:fillRect/>
          </a:stretch>
        </p:blipFill>
        <p:spPr/>
      </p:pic>
      <p:pic>
        <p:nvPicPr>
          <p:cNvPr id="7" name="Content Placeholder 6" descr="convave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695" b="-206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3313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-24019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latin typeface="Garamond"/>
                <a:cs typeface="Garamond"/>
              </a:rPr>
              <a:t>Advertising Marginal Decreasing Returns</a:t>
            </a:r>
            <a:endParaRPr lang="en-US" sz="3200" b="1" dirty="0">
              <a:latin typeface="Garamond"/>
              <a:cs typeface="Garamond"/>
            </a:endParaRPr>
          </a:p>
        </p:txBody>
      </p:sp>
      <p:pic>
        <p:nvPicPr>
          <p:cNvPr id="7" name="Content Placeholder 6" descr="ad Intensity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44" b="-2144"/>
          <a:stretch>
            <a:fillRect/>
          </a:stretch>
        </p:blipFill>
        <p:spPr/>
      </p:pic>
      <p:graphicFrame>
        <p:nvGraphicFramePr>
          <p:cNvPr id="8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8470127"/>
              </p:ext>
            </p:extLst>
          </p:nvPr>
        </p:nvGraphicFramePr>
        <p:xfrm>
          <a:off x="5245100" y="1118981"/>
          <a:ext cx="4398433" cy="11077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Document" r:id="rId4" imgW="6858000" imgH="1727200" progId="Word.Document.12">
                  <p:embed/>
                </p:oleObj>
              </mc:Choice>
              <mc:Fallback>
                <p:oleObj name="Document" r:id="rId4" imgW="6858000" imgH="1727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45100" y="1118981"/>
                        <a:ext cx="4398433" cy="11077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7063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5604</TotalTime>
  <Words>687</Words>
  <Application>Microsoft Macintosh PowerPoint</Application>
  <PresentationFormat>On-screen Show (4:3)</PresentationFormat>
  <Paragraphs>99</Paragraphs>
  <Slides>38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Office Theme</vt:lpstr>
      <vt:lpstr>Document</vt:lpstr>
      <vt:lpstr> Non-Linear Programming </vt:lpstr>
      <vt:lpstr>Google Colab</vt:lpstr>
      <vt:lpstr>Business Trivia</vt:lpstr>
      <vt:lpstr>Agenda</vt:lpstr>
      <vt:lpstr>Non Linear Programming</vt:lpstr>
      <vt:lpstr>Linear vs Non-Linear Optimization</vt:lpstr>
      <vt:lpstr>Visually</vt:lpstr>
      <vt:lpstr>Non Linear Effects</vt:lpstr>
      <vt:lpstr>Advertising Marginal Decreasing Returns</vt:lpstr>
      <vt:lpstr>Remember Cobb-Douglas from Prasad’s Class</vt:lpstr>
      <vt:lpstr>Optimality Conditions: Unconstrained Problems</vt:lpstr>
      <vt:lpstr>Pricing  </vt:lpstr>
      <vt:lpstr>Willingness-to-Pay (WTP)</vt:lpstr>
      <vt:lpstr>Probability Distribution?</vt:lpstr>
      <vt:lpstr>Normal Willingness-to-Pay Distribution</vt:lpstr>
      <vt:lpstr>Codes for Figures</vt:lpstr>
      <vt:lpstr>Formally</vt:lpstr>
      <vt:lpstr>Profit Function under Probit Model</vt:lpstr>
      <vt:lpstr>Optimal Price</vt:lpstr>
      <vt:lpstr>Recall: Pricing Analytics Process</vt:lpstr>
      <vt:lpstr>Pricing with Two Segments</vt:lpstr>
      <vt:lpstr>Code for Previous Figure</vt:lpstr>
      <vt:lpstr>Demand Functions</vt:lpstr>
      <vt:lpstr>Optimal Price with Two Segments</vt:lpstr>
      <vt:lpstr>Optimal Prices with Two Segment</vt:lpstr>
      <vt:lpstr>What are we doing?</vt:lpstr>
      <vt:lpstr>Price …</vt:lpstr>
      <vt:lpstr>Implementation</vt:lpstr>
      <vt:lpstr>From Utility to Probit Models</vt:lpstr>
      <vt:lpstr>Probit Estimation</vt:lpstr>
      <vt:lpstr>Other Applications</vt:lpstr>
      <vt:lpstr>Portfolio Optimization</vt:lpstr>
      <vt:lpstr>Algorithms</vt:lpstr>
      <vt:lpstr>Amazon</vt:lpstr>
      <vt:lpstr>PowerPoint Presentation</vt:lpstr>
      <vt:lpstr>Questions</vt:lpstr>
      <vt:lpstr>Objective Function</vt:lpstr>
      <vt:lpstr>Next</vt:lpstr>
    </vt:vector>
  </TitlesOfParts>
  <Company>UCDavis GSM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Olivier Rubel</dc:creator>
  <cp:lastModifiedBy>Olivier Rubel</cp:lastModifiedBy>
  <cp:revision>109</cp:revision>
  <dcterms:created xsi:type="dcterms:W3CDTF">2018-02-18T21:19:28Z</dcterms:created>
  <dcterms:modified xsi:type="dcterms:W3CDTF">2018-04-20T20:26:50Z</dcterms:modified>
</cp:coreProperties>
</file>

<file path=docProps/thumbnail.jpeg>
</file>